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</p:sldIdLst>
  <p:sldSz cy="5143500" cx="9144000"/>
  <p:notesSz cx="6858000" cy="9144000"/>
  <p:embeddedFontLst>
    <p:embeddedFont>
      <p:font typeface="Roboto"/>
      <p:regular r:id="rId138"/>
      <p:bold r:id="rId139"/>
      <p:italic r:id="rId140"/>
      <p:boldItalic r:id="rId1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1" Type="http://schemas.openxmlformats.org/officeDocument/2006/relationships/font" Target="fonts/Roboto-boldItalic.fntdata"/><Relationship Id="rId140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Roboto-bold.fntdata"/><Relationship Id="rId138" Type="http://schemas.openxmlformats.org/officeDocument/2006/relationships/font" Target="fonts/Roboto-regular.fntdata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rds/features/multi-az/" TargetMode="Externa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elasticloadbalancing/latest/application/introduction.html" TargetMode="Externa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c-network-acls.html" TargetMode="Externa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sqs/" TargetMode="Externa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solutions/latest/real-time-iot-device-monitoring-with-kinesis/overview.html" TargetMode="Externa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mazonECS/latest/developerguide/create-public-private-vpc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compliance/shared-responsibility-model/" TargetMode="Externa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whitepapers/latest/cost-optimization-leveraging-ec2-spot-instances/when-to-use-spot-instances.html" TargetMode="Externa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C_SecurityGroups.html" TargetMode="Externa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cloudformation/pricing/" TargetMode="Externa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IAM/latest/UserGuide/id.html#id_which-to-choose_role" TargetMode="Externa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compliance/shared-responsibility-model/" TargetMode="Externa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redshift/latest/mgmt/welcome.html" TargetMode="External"/><Relationship Id="rId3" Type="http://schemas.openxmlformats.org/officeDocument/2006/relationships/hyperlink" Target="https://docs.aws.amazon.com/redshift/latest/gsg/getting-started.html" TargetMode="Externa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athena/?whats-new-cards.sort-by=item.additionalFields.postDateTime&amp;whats-new-cards.sort-order=desc" TargetMode="Externa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C_SecurityGroups.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elasticache/redis-vs-memcached/" TargetMode="Externa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C_SecurityGroups.html" TargetMode="Externa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mazonS3/latest/dev/mpuoverview.html" TargetMode="Externa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mazonVPC/latest/UserGuide/VPC_Scenario2.html" TargetMode="Externa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utoscaling/ec2/userguide/Cooldown.html" TargetMode="Externa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n-connections.html" TargetMode="Externa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mazonRDS/latest/UserGuide/Concepts.MultiAZ.html" TargetMode="Externa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IAM/latest/UserGuide/id_groups.html" TargetMode="Externa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premiumsupport/knowledge-center/geolocation-routing-policy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C_SecurityGroups.html" TargetMode="Externa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C_Internet_Gateway.html" TargetMode="Externa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mazonCloudWatch/latest/monitoring/UsingAlarmActions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whitepapers/latest/aws-vpc-connectivity-options/network-to-amazon-vpc-connectivity-options.html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IAM/latest/UserGuide/id_credentials_temp.html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redshift/faqs/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solutions/case-studies/duolingo-case-study-dynamodb/" TargetMode="Externa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WSEC2/latest/UserGuide/EBSSnapshots.html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premiumsupport/knowledge-center/instance-store-vs-ebs/" TargetMode="External"/><Relationship Id="rId3" Type="http://schemas.openxmlformats.org/officeDocument/2006/relationships/hyperlink" Target="https://docs.aws.amazon.com/AWSEC2/latest/UserGuide/InstanceStorage.html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utoscaling/ec2/userguide/as-using-sqs-queue.html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whitepapers/latest/aws-vpc-connectivity-options/aws-direct-connect.html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mazondynamodb/latest/developerguide/AutoScaling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about-aws/whats-new/2018/01/amazon-rds-read-replicas-now-support-multi-az-deployments/#:~:text=Amazon%20RDS%20Read%20Replicas%20Now%20Support%20Multi%2DAZ%20Deployments,-Posted%20On%3A%20Jan&amp;text=Amazon%20RDS%20Read%20Replicas%20enable,copied%20to%20your%20Read%20Replicas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C_Subnets.html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utoscaling/ec2/userguide/LaunchConfiguration.html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C_Internet_Gateway.html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mazonS3/latest/dev/object-lifecycle-mgmt.html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opsworks/latest/userguide/workingcookbook-chef11.html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mazonRDS/latest/UserGuide/Concepts.MultiAZ.html" TargetMode="Externa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elasticbeanstalk/latest/dg/Welcome.html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caching/session-management/" TargetMode="External"/><Relationship Id="rId3" Type="http://schemas.openxmlformats.org/officeDocument/2006/relationships/hyperlink" Target="https://docs.aws.amazon.com/sdk-for-net/v2/developer-guide/dynamodb-session-net-sdk.html" TargetMode="External"/><Relationship Id="rId4" Type="http://schemas.openxmlformats.org/officeDocument/2006/relationships/hyperlink" Target="https://aws.amazon.com/caching/session-management/" TargetMode="External"/><Relationship Id="rId5" Type="http://schemas.openxmlformats.org/officeDocument/2006/relationships/hyperlink" Target="https://docs.aws.amazon.com/sdk-for-net/v2/developer-guide/dynamodb-session-net-sdk.html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vpc/latest/userguide/vpc-network-acls.html#nacl-rules" TargetMode="Externa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elasticloadbalancing/latest/application/introduction.html#application-load-balancer-benefits" TargetMode="External"/><Relationship Id="rId3" Type="http://schemas.openxmlformats.org/officeDocument/2006/relationships/hyperlink" Target="https://aws.amazon.com/elasticloadbalancing/faqs/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mazonS3/latest/dev/lifecycle-transition-general-considerations.html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elasticloadbalancing/latest/classic/elb-healthchecks.html" TargetMode="Externa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WSEC2/latest/UserGuide/ebs-creating-snapshot.html" TargetMode="Externa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rds/features/read-replicas/" TargetMode="Externa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codedeploy/latest/userguide/welcome.html#blue-green-lambda-compute-type" TargetMode="Externa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dm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6744a999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6744a999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96744a999e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96744a999e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https://aws.amazon.com/rds/features/multi-az/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6744a999e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6744a999e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https://docs.aws.amazon.com/elasticloadbalancing/latest/application/introduction.html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96744a999e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96744a999e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6744a999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96744a999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6B9F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https://docs.aws.amazon.com/vpc/latest/userguide/vpc-network-acls.html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96744a999e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96744a999e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96744a999e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96744a999e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96744a999e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96744a999e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https://aws.amazon.com/sqs/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6744a999e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6744a999e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96744a999e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96744a999e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https://docs.aws.amazon.com/solutions/latest/real-time-iot-device-monitoring-with-kinesis/overview.html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6744a999e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96744a999e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https://docs.aws.amazon.com/AmazonECS/latest/developerguide/create-public-private-vpc.html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6744a999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6744a999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96744a999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96744a999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6744a999e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6744a999e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32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https://aws.amazon.com/compliance/shared-responsibility-model/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6744a999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6744a999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https://docs.aws.amazon.com/whitepapers/latest/cost-optimization-leveraging-ec2-spot-instances/when-to-use-spot-instances.html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96744a999e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96744a999e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https://docs.aws.amazon.com/vpc/latest/userguide/VPC_SecurityGroups.html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6744a999e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6744a999e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https://aws.amazon.com/cloudformation/pricing/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6744a999e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6744a999e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https://docs.aws.amazon.com/IAM/latest/UserGuide/id.html#id_which-to-choose_role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96744a999e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96744a999e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https://aws.amazon.com/compliance/shared-responsibility-model/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96744a999e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96744a999e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https://docs.aws.amazon.com/redshift/latest/mgmt/welcome.html</a:t>
            </a:r>
            <a:endParaRPr sz="1200">
              <a:solidFill>
                <a:srgbClr val="427E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https://docs.aws.amazon.com/redshift/latest/gsg/getting-started.html</a:t>
            </a:r>
            <a:endParaRPr sz="1200">
              <a:solidFill>
                <a:srgbClr val="427E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96744a999e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96744a999e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https://aws.amazon.com/athena/?whats-new-cards.sort-by=item.additionalFields.postDateTime&amp;whats-new-cards.sort-order=desc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96744a999e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96744a999e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https://docs.aws.amazon.com/vpc/latest/userguide/VPC_SecurityGroups.html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6744a999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6744a999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96744a999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96744a999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https://aws.amazon.com/elasticache/redis-vs-memcached/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6744a999e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6744a999e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5ED9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https://docs.aws.amazon.com/vpc/latest/userguide/VPC_SecurityGroups.html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6744a999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6744a999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https://docs.aws.amazon.com/AmazonS3/latest/dev/mpuoverview.html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96744a999e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96744a999e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6744a999e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96744a999e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https://docs.aws.amazon.com/AmazonVPC/latest/UserGuide/VPC_Scenario2.html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96744a999e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96744a999e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https://docs.aws.amazon.com/autoscaling/ec2/userguide/Cooldown.html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6744a999e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6744a999e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https://docs.aws.amazon.com/vpc/latest/userguide/vpn-connections.html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6744a999e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6744a999e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https://docs.aws.amazon.com/AmazonRDS/latest/UserGuide/Concepts.MultiAZ.html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96744a999e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96744a999e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https://docs.aws.amazon.com/IAM/latest/UserGuide/id_groups.html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6744a999e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96744a999e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https://aws.amazon.com/premiumsupport/knowledge-center/geolocation-routing-policy/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6744a999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6744a999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96744a999e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96744a999e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https://docs.aws.amazon.com/vpc/latest/userguide/VPC_SecurityGroups.html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96744a999e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96744a999e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https://docs.aws.amazon.com/vpc/latest/userguide/VPC_Internet_Gateway.html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6744a999e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6744a999e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https://docs.aws.amazon.com/AmazonCloudWatch/latest/monitoring/UsingAlarmActions.html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6744a999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6744a999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6744a999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6744a999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6744a999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6744a999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6744a999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6744a999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6744a999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6744a999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6744a999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6744a999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6744a999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6744a999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6744a999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6744a999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6744a999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6744a999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6744a999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6744a999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6744a999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6744a999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6744a999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6744a999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6744a999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6744a999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6744a999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6744a999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6744a999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6744a999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6744a999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6744a999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6744a999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6744a999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6744a99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6744a99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6744a999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6744a999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6744a999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6744a999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6744a999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6744a999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6744a999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6744a999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6744a999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6744a999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6744a999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6744a999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6744a999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6744a999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6744a999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6744a999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6744a999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6744a999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6744a999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6744a999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6744a999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6744a999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6744a999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6744a999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6744a999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6744a999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6744a999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6744a999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6744a999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6744a999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6744a999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6744a999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6744a999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6744a999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6744a999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6744a999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6744a999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6744a999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6744a999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6744a999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6744a999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6744a999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6744a999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6744a999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6744a999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6744a999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6744a999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6744a999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6744a999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6744a999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6744a999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6744a999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6744a999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6744a999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6744a999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6744a999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6744a999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6744a999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6744a999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6744a999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6744a999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6744a999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6744a999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6744a999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6744a999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6744a999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6744a999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6744a999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6744a999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6744a999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6744a999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6744a999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6744a999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96744a999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6744a999e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6744a999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6744a999e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6744a999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6744a999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6744a999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6744a999e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6744a999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744a999e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744a999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https://docs.aws.amazon.com/whitepapers/latest/aws-vpc-connectivity-options/network-to-amazon-vpc-connectivity-options.html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6744a999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6744a999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https://docs.aws.amazon.com/IAM/latest/UserGuide/id_credentials_temp.html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6744a999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6744a999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6744a999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6744a999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B9F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https://aws.amazon.com/redshift/faqs/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6744a999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6744a999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6744a999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6744a999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https://aws.amazon.com/solutions/case-studies/duolingo-case-study-dynamodb/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6744a999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6744a999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6744a999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6744a999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https://docs.aws.amazon.com/AWSEC2/latest/UserGuide/EBSSnapshots.html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6744a999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6744a999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6744a999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6744a999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32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References: </a:t>
            </a: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https://aws.amazon.com/premiumsupport/knowledge-center/instance-store-vs-ebs/</a:t>
            </a:r>
            <a:endParaRPr sz="1200">
              <a:solidFill>
                <a:srgbClr val="427E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https://docs.aws.amazon.com/AWSEC2/latest/UserGuide/InstanceStorage.html</a:t>
            </a:r>
            <a:endParaRPr sz="1200">
              <a:solidFill>
                <a:srgbClr val="427E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6744a999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6744a999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32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https://docs.aws.amazon.com/autoscaling/ec2/userguide/as-using-sqs-queue.html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96744a999e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96744a999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243252"/>
                </a:solidFill>
              </a:rPr>
              <a:t> </a:t>
            </a:r>
            <a:r>
              <a:rPr lang="en" sz="1200">
                <a:solidFill>
                  <a:srgbClr val="6B9F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https://docs.aws.amazon.com/whitepapers/latest/aws-vpc-connectivity-options/aws-direct-connect.htm</a:t>
            </a:r>
            <a:r>
              <a:rPr lang="en" sz="1200">
                <a:solidFill>
                  <a:srgbClr val="243252"/>
                </a:solidFill>
              </a:rPr>
              <a:t>l</a:t>
            </a:r>
            <a:endParaRPr sz="1200">
              <a:solidFill>
                <a:srgbClr val="243252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6744a999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6744a999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https://docs.aws.amazon.com/amazondynamodb/latest/developerguide/AutoScaling.html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744a999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744a999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6744a999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6744a999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6B9F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about-aws/whats-new/2018/01/amazon-rds-read-replicas-now-support-multi-az-deployments/#:~:text=Amazon%20RDS%20Read%20Replicas%20Now%20Support%20Multi%2DAZ%20Deployments,-Posted%20On%3A%20Jan&amp;text=Amazon%20RDS%20Read%20Replicas%20enable,copied%20to%20your%20Read%20Replicas</a:t>
            </a:r>
            <a:r>
              <a:rPr lang="en" sz="1200">
                <a:solidFill>
                  <a:srgbClr val="243252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6744a999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6744a999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https://docs.aws.amazon.com/vpc/latest/userguide/VPC_Subnets.html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6744a999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6744a999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https://docs.aws.amazon.com/autoscaling/ec2/userguide/LaunchConfiguration.html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6744a999e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6744a999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6744a999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6744a999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https://docs.aws.amazon.com/vpc/latest/userguide/VPC_Internet_Gateway.html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6744a999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96744a999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https://docs.aws.amazon.com/AmazonS3/latest/dev/object-lifecycle-mgmt.html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6744a999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6744a999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https://docs.aws.amazon.com/opsworks/latest/userguide/workingcookbook-chef11.html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6744a999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96744a999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https://docs.aws.amazon.com/AmazonRDS/latest/UserGuide/Concepts.MultiAZ.html</a:t>
            </a:r>
            <a:endParaRPr sz="1200">
              <a:solidFill>
                <a:srgbClr val="427E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6744a999e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96744a999e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6744a999e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6744a999e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6744a999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6744a999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6744a999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6744a999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https://docs.aws.amazon.com/elasticbeanstalk/latest/dg/Welcome.html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96744a999e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96744a999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https://aws.amazon.com/caching/session-management/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https://docs.aws.amazon.com/sdk-for-net/v2/developer-guide/dynamodb-session-net-sdk.html</a:t>
            </a:r>
            <a:endParaRPr sz="1200">
              <a:solidFill>
                <a:srgbClr val="427E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https://aws.amazon.com/caching/session-management/</a:t>
            </a:r>
            <a:endParaRPr sz="1200">
              <a:solidFill>
                <a:srgbClr val="427E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https://docs.aws.amazon.com/sdk-for-net/v2/developer-guide/dynamodb-session-net-sdk.html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96744a999e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96744a999e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https://docs.aws.amazon.com/vpc/latest/userguide/vpc-network-acls.html#nacl-rules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6744a999e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6744a999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https://docs.aws.amazon.com/elasticloadbalancing/latest/application/introduction.html#application-load-balancer-benefits</a:t>
            </a:r>
            <a:r>
              <a:rPr lang="en" sz="1200">
                <a:solidFill>
                  <a:srgbClr val="2432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https://aws.amazon.com/elasticloadbalancing/faqs/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96744a999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96744a999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https://docs.aws.amazon.com/AmazonS3/latest/dev/lifecycle-transition-general-considerations.html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6744a999e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6744a999e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https://docs.aws.amazon.com/elasticloadbalancing/latest/classic/elb-healthchecks.html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6744a999e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6744a999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B9F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https://docs.aws.amazon.com/AWSEC2/latest/UserGuide/ebs-creating-snapshot.html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6744a999e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6744a999e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https://aws.amazon.com/rds/features/read-replicas/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96744a999e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96744a999e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7EFF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https://docs.aws.amazon.com/codedeploy/latest/userguide/welcome.html#blue-green-lambda-compute-type</a:t>
            </a:r>
            <a:endParaRPr sz="1200">
              <a:solidFill>
                <a:srgbClr val="427E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6744a999e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6744a999e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7EF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https://aws.amazon.com/dms/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4.png"/><Relationship Id="rId4" Type="http://schemas.openxmlformats.org/officeDocument/2006/relationships/image" Target="../media/image11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3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74125"/>
            <a:ext cx="8520600" cy="9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Exam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21475" y="1239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AWS Certified Solutions Architect – Associate Exam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8300201" cy="48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0"/>
            <a:ext cx="55592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675" y="304800"/>
            <a:ext cx="483033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4800"/>
            <a:ext cx="4313675" cy="249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1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950" y="2241875"/>
            <a:ext cx="4710050" cy="29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900" y="148500"/>
            <a:ext cx="6530225" cy="46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93876" cy="23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175" y="81000"/>
            <a:ext cx="5022825" cy="401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400" y="76200"/>
            <a:ext cx="7499514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400" y="0"/>
            <a:ext cx="58903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63" y="318763"/>
            <a:ext cx="7567876" cy="45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400" y="0"/>
            <a:ext cx="51254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00" y="0"/>
            <a:ext cx="59108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76200"/>
            <a:ext cx="760132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0"/>
            <a:ext cx="58029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900" y="0"/>
            <a:ext cx="47646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00" y="0"/>
            <a:ext cx="58313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991" y="0"/>
            <a:ext cx="55081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488" y="0"/>
            <a:ext cx="63850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125" y="27450"/>
            <a:ext cx="5642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494" y="0"/>
            <a:ext cx="49849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400" y="111900"/>
            <a:ext cx="6851126" cy="48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00" y="0"/>
            <a:ext cx="65514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400" y="0"/>
            <a:ext cx="63628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7898025" cy="48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00" y="40150"/>
            <a:ext cx="7387072" cy="50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63" y="76200"/>
            <a:ext cx="7674487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0"/>
            <a:ext cx="6412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900" y="0"/>
            <a:ext cx="54685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400" y="206400"/>
            <a:ext cx="7173974" cy="43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900" y="0"/>
            <a:ext cx="48666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00" y="27175"/>
            <a:ext cx="4869726" cy="50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763" y="0"/>
            <a:ext cx="53384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900" y="0"/>
            <a:ext cx="45432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38" y="0"/>
            <a:ext cx="64661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2400"/>
            <a:ext cx="7578850" cy="49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25" y="0"/>
            <a:ext cx="48537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400" y="0"/>
            <a:ext cx="49230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900" y="0"/>
            <a:ext cx="60384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25" y="121000"/>
            <a:ext cx="8064975" cy="48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52400"/>
            <a:ext cx="63758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76200"/>
            <a:ext cx="747061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650" y="111275"/>
            <a:ext cx="7014326" cy="49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00" y="128588"/>
            <a:ext cx="7876801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5400" cy="48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50" y="161925"/>
            <a:ext cx="679132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9724" cy="49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8124" cy="49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5" y="217275"/>
            <a:ext cx="8943125" cy="46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38" y="121188"/>
            <a:ext cx="7171125" cy="49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50" y="125350"/>
            <a:ext cx="7908150" cy="4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925" y="152400"/>
            <a:ext cx="66532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38" y="115975"/>
            <a:ext cx="7672925" cy="49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75" y="177613"/>
            <a:ext cx="7931300" cy="47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8374" cy="48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3825" cy="48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200" y="168075"/>
            <a:ext cx="6638925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7225" cy="48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7525" cy="48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7876801" cy="48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88" y="350113"/>
            <a:ext cx="8823425" cy="44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50" y="122988"/>
            <a:ext cx="8284500" cy="48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25" y="118663"/>
            <a:ext cx="7845426" cy="49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25" y="152400"/>
            <a:ext cx="61543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74724" cy="48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75" y="122738"/>
            <a:ext cx="7099601" cy="48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7449" cy="48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63" y="161925"/>
            <a:ext cx="7750925" cy="48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25" y="114750"/>
            <a:ext cx="8253151" cy="49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38" y="116863"/>
            <a:ext cx="7171125" cy="49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50" y="124163"/>
            <a:ext cx="7437701" cy="489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25" y="122075"/>
            <a:ext cx="7657250" cy="48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275" y="122525"/>
            <a:ext cx="7124075" cy="48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74726" cy="48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25" y="141563"/>
            <a:ext cx="7986550" cy="4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4274" cy="49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" y="120813"/>
            <a:ext cx="7892475" cy="49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75" y="121538"/>
            <a:ext cx="7139775" cy="49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52400"/>
            <a:ext cx="65965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75" y="142600"/>
            <a:ext cx="7735650" cy="48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63" y="121913"/>
            <a:ext cx="8394275" cy="48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25" y="131413"/>
            <a:ext cx="7986550" cy="48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150" y="152400"/>
            <a:ext cx="60765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88" y="201138"/>
            <a:ext cx="8480026" cy="47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50" y="126150"/>
            <a:ext cx="8206101" cy="48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63" y="125400"/>
            <a:ext cx="8049275" cy="48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00" y="147638"/>
            <a:ext cx="795520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88" y="135438"/>
            <a:ext cx="7500424" cy="48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988" y="124288"/>
            <a:ext cx="7422026" cy="48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2400"/>
            <a:ext cx="7453399" cy="48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500" y="152400"/>
            <a:ext cx="66353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250" y="153500"/>
            <a:ext cx="6875501" cy="48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950" y="185725"/>
            <a:ext cx="671512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63" y="125813"/>
            <a:ext cx="7547476" cy="489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63" y="134650"/>
            <a:ext cx="8472675" cy="48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00" y="152400"/>
            <a:ext cx="61296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21050"/>
            <a:ext cx="659130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9"/>
          <p:cNvSpPr txBox="1"/>
          <p:nvPr/>
        </p:nvSpPr>
        <p:spPr>
          <a:xfrm>
            <a:off x="360975" y="1663250"/>
            <a:ext cx="7934700" cy="20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Answers</a:t>
            </a:r>
            <a:endParaRPr b="1" sz="4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19" y="89675"/>
            <a:ext cx="7234305" cy="50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200" y="0"/>
            <a:ext cx="49841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50" y="152400"/>
            <a:ext cx="67151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401" y="0"/>
            <a:ext cx="53214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125" y="76200"/>
            <a:ext cx="720234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895" y="0"/>
            <a:ext cx="50195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50" y="241625"/>
            <a:ext cx="6966100" cy="46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75" y="67388"/>
            <a:ext cx="6473851" cy="50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175" y="0"/>
            <a:ext cx="57675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75" y="76200"/>
            <a:ext cx="7592844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100" y="39050"/>
            <a:ext cx="4818924" cy="50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00" y="0"/>
            <a:ext cx="60971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75" y="201138"/>
            <a:ext cx="8154450" cy="47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100" y="0"/>
            <a:ext cx="55230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878" y="0"/>
            <a:ext cx="60234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887" y="0"/>
            <a:ext cx="56875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633" y="0"/>
            <a:ext cx="53893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75"/>
            <a:ext cx="4659925" cy="29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675"/>
            <a:ext cx="4572000" cy="452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100" y="0"/>
            <a:ext cx="5367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426" y="0"/>
            <a:ext cx="6105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725" y="0"/>
            <a:ext cx="63676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75" y="76200"/>
            <a:ext cx="735261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0"/>
            <a:ext cx="58081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7751350" cy="47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855" y="0"/>
            <a:ext cx="58592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50" y="0"/>
            <a:ext cx="65090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00"/>
            <a:ext cx="4572000" cy="348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875" y="2835875"/>
            <a:ext cx="4682875" cy="23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00"/>
            <a:ext cx="4738625" cy="256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625" y="237300"/>
            <a:ext cx="4486375" cy="45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00" y="4050"/>
            <a:ext cx="74933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400" y="150013"/>
            <a:ext cx="7920675" cy="48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0"/>
            <a:ext cx="6305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70371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300" y="0"/>
            <a:ext cx="6329601" cy="50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989" y="0"/>
            <a:ext cx="64982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